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sldIdLst>
    <p:sldId id="256" r:id="rId5"/>
    <p:sldId id="261" r:id="rId6"/>
    <p:sldId id="264" r:id="rId7"/>
    <p:sldId id="262" r:id="rId8"/>
    <p:sldId id="263" r:id="rId9"/>
    <p:sldId id="260" r:id="rId1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58"/>
  </p:normalViewPr>
  <p:slideViewPr>
    <p:cSldViewPr snapToGrid="0">
      <p:cViewPr varScale="1">
        <p:scale>
          <a:sx n="105" d="100"/>
          <a:sy n="105" d="100"/>
        </p:scale>
        <p:origin x="216" y="5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62" d="100"/>
          <a:sy n="62" d="100"/>
        </p:scale>
        <p:origin x="2371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5D6219-49A2-4C12-9CE9-EACFDE868CF2}" type="datetimeFigureOut">
              <a:rPr lang="nl-NL" smtClean="0"/>
              <a:t>08-09-2024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0E9CB8-7872-40E3-AF6C-258CB185ED8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9608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0E9CB8-7872-40E3-AF6C-258CB185ED87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92316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B4C0FA-633B-66D6-4ADA-9EB03BB47B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71843C4-0452-43A0-A916-C6171CE3CD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7123C8C-184D-C15E-A270-F3464B072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89225-B7CF-41B7-BD42-C7D86C801102}" type="datetime1">
              <a:rPr lang="nl-NL" smtClean="0"/>
              <a:t>08-09-2024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32EEDD6-7E22-4062-853E-57A75B658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C19C4DE-263D-9D83-C0E7-D6E6EA194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F474E-D342-450C-91A0-5767D943EF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5875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CBD8DE-A4A3-7682-4331-23319D5E2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995E103-B7C7-C61A-8495-69B2AEFBDC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70A4DEC-40BC-8C98-7D9A-0ABD0C2DE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F80DD-4FA0-4DAC-90F7-FFEFD32FA40C}" type="datetime1">
              <a:rPr lang="nl-NL" smtClean="0"/>
              <a:t>08-09-2024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0DAA9FB-C9C9-D249-2D6E-B86B0C4AE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922BD8A-3111-EEBE-5071-206905E90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F474E-D342-450C-91A0-5767D943EF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3856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ED9E4D6C-4B6A-EF35-6548-0369D5D48F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5942C40-C37B-7C4D-1D5A-DE6CD7E64E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121E399-DC93-4056-C1D5-2A514C788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CA4DC-EC8B-4AC3-8AF7-97A486977DD5}" type="datetime1">
              <a:rPr lang="nl-NL" smtClean="0"/>
              <a:t>08-09-2024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F5113F3-13AB-71FA-0748-C3734467F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DA4341D-D2AB-2F12-DAF0-D241E2CBB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F474E-D342-450C-91A0-5767D943EF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3782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DC52D7-F82C-FF2B-AF5A-CF7AE87D8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8A43CEF-43DB-9666-7303-A8EFA769E9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C077446-6236-42E2-4C0A-A407DDEFE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E662A-AFF7-4F04-8E9A-E39B1E915C84}" type="datetime1">
              <a:rPr lang="nl-NL" smtClean="0"/>
              <a:t>08-09-2024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50AA168-A041-64F1-7863-FC229E90D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C1A9708-A75A-C8C3-FF9F-A62392EBF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F474E-D342-450C-91A0-5767D943EF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0228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CEB5F4-D842-2B33-1304-137C27698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4EE7AEB-7697-AF63-9920-7D060E7419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822AC87-6735-ACF0-0444-0B7C0E9C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13D72-2E25-4CF9-A888-093C6EC9BBAF}" type="datetime1">
              <a:rPr lang="nl-NL" smtClean="0"/>
              <a:t>08-09-2024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14693ED-4E20-7516-D5B6-013B10D73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92D5C2C-2914-BCF9-66E2-DA95FCC14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F474E-D342-450C-91A0-5767D943EF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14321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049ED3-98DF-4D5C-3823-BBC46DBF1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2707518-EFA7-F961-5CFA-8EE94561D7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71E7913-4E7D-5BF5-2C6A-9C172F2191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E09EFC5-BD4D-4B2A-F7CB-969CFE117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D4AC6-35E9-4F6A-9F3E-3EEBBD3AB427}" type="datetime1">
              <a:rPr lang="nl-NL" smtClean="0"/>
              <a:t>08-09-2024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9AE3D58-12A3-20CC-9F8F-CFD4A1291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653F831-4ED2-0915-B010-9E4109F97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F474E-D342-450C-91A0-5767D943EF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0823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84A2B6-4106-AFB1-F74D-1C7EB83C8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123E5FA-41E2-8FE7-5F08-DAAC316B04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D40840B-1EB1-E30A-FD14-0F2B56C2E3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5D3AC6E9-B223-484F-06B3-17C7B55BAE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5738BE89-B501-978C-1585-1DF19A8769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D45710A7-F61B-9CA7-7B02-418258625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3927D-E006-4E08-AF4B-9887C4237CB0}" type="datetime1">
              <a:rPr lang="nl-NL" smtClean="0"/>
              <a:t>08-09-2024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66515DB4-F0B4-6859-8DF1-95F2EA06A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4C3A77EB-9874-9A72-F475-CF6BE68FD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F474E-D342-450C-91A0-5767D943EF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7401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465BB6-F435-F7DC-75DA-056A6E3DF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C5AF107D-BFA1-71EB-501E-1625F623B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98FCE-976B-48CB-BAB2-0AF1C47F4151}" type="datetime1">
              <a:rPr lang="nl-NL" smtClean="0"/>
              <a:t>08-09-2024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32D53D1-0B72-EC7D-F915-57D7EED4D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B9AAD37-1E76-D8E5-0B1D-3E93749B3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F474E-D342-450C-91A0-5767D943EF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09474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D869E4FE-AD33-B270-6AA8-85C613A99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EE479-D527-4820-88E0-1675132B67AF}" type="datetime1">
              <a:rPr lang="nl-NL" smtClean="0"/>
              <a:t>08-09-2024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ED08C34A-61B3-D3BF-40C9-1E76F6A25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1EA7CD9-4179-E172-908F-746F04771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F474E-D342-450C-91A0-5767D943EF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988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25F287-8B03-AF80-397F-97B0E59C5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786927B-9CFC-88F7-C951-871ED76F4A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B52E522-4E18-5377-F4EE-8F3171243E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767B035-19E1-EB69-92DB-5248FE91D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DEF69-5CA6-417C-BB17-4A293ECF554C}" type="datetime1">
              <a:rPr lang="nl-NL" smtClean="0"/>
              <a:t>08-09-2024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FD8528F-C92A-4529-0CB7-9A1CB184C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62980CB-FCF1-EFE4-6E64-4C357DA49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F474E-D342-450C-91A0-5767D943EF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9274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B2B627-05F2-8603-9F68-8AA6F1976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AA3DEB5E-747A-C4B9-9972-336C9A403A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AD367E4-58BE-669E-B254-2215B99908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C447C18-5471-FECF-0444-0DE07216F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3AA69-F667-46A9-8C35-EC0026A3C327}" type="datetime1">
              <a:rPr lang="nl-NL" smtClean="0"/>
              <a:t>08-09-2024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2DD472E-03EB-6DC2-0AC2-594D57398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925CB27-1378-96C2-B08E-EB13BB49E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F474E-D342-450C-91A0-5767D943EF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81281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2E030567-1088-516C-7AFA-7D98B8AA8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87CBAE4-33BB-A246-C704-1E70B5801D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6906F2B-1326-0916-168B-639A27461E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8D391E6-C50A-47C2-95AF-AB51EFCE4271}" type="datetime1">
              <a:rPr lang="nl-NL" smtClean="0"/>
              <a:t>08-09-2024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5A691A2-5073-33EB-1336-23C2F5F694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03BCA6F-DF81-E60A-3246-777A26B92A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49F474E-D342-450C-91A0-5767D943EF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11612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F7D788E-2C1B-4EF4-8719-12613771FF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452"/>
          </a:xfrm>
          <a:prstGeom prst="rect">
            <a:avLst/>
          </a:prstGeom>
          <a:solidFill>
            <a:srgbClr val="4040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C88B66E-4DBB-DEEB-3D7C-4E0D0D890E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4948" y="3494074"/>
            <a:ext cx="6471593" cy="242477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Een</a:t>
            </a: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mooie</a:t>
            </a: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foto</a:t>
            </a: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van </a:t>
            </a:r>
            <a:r>
              <a:rPr lang="en-US" sz="4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iets</a:t>
            </a: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lelijks</a:t>
            </a: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.</a:t>
            </a:r>
            <a:endParaRPr lang="en-US" sz="4400" i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C54E824-C0F4-480B-BC88-689F50C45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6199" y="548"/>
            <a:ext cx="4349752" cy="3142889"/>
          </a:xfrm>
          <a:custGeom>
            <a:avLst/>
            <a:gdLst>
              <a:gd name="connsiteX0" fmla="*/ 229420 w 4349752"/>
              <a:gd name="connsiteY0" fmla="*/ 0 h 3142889"/>
              <a:gd name="connsiteX1" fmla="*/ 4120333 w 4349752"/>
              <a:gd name="connsiteY1" fmla="*/ 0 h 3142889"/>
              <a:gd name="connsiteX2" fmla="*/ 4178840 w 4349752"/>
              <a:gd name="connsiteY2" fmla="*/ 121453 h 3142889"/>
              <a:gd name="connsiteX3" fmla="*/ 4349752 w 4349752"/>
              <a:gd name="connsiteY3" fmla="*/ 968013 h 3142889"/>
              <a:gd name="connsiteX4" fmla="*/ 2174876 w 4349752"/>
              <a:gd name="connsiteY4" fmla="*/ 3142889 h 3142889"/>
              <a:gd name="connsiteX5" fmla="*/ 0 w 4349752"/>
              <a:gd name="connsiteY5" fmla="*/ 968013 h 3142889"/>
              <a:gd name="connsiteX6" fmla="*/ 170913 w 4349752"/>
              <a:gd name="connsiteY6" fmla="*/ 121453 h 3142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9752" h="3142889">
                <a:moveTo>
                  <a:pt x="229420" y="0"/>
                </a:moveTo>
                <a:lnTo>
                  <a:pt x="4120333" y="0"/>
                </a:lnTo>
                <a:lnTo>
                  <a:pt x="4178840" y="121453"/>
                </a:lnTo>
                <a:cubicBezTo>
                  <a:pt x="4288894" y="381652"/>
                  <a:pt x="4349752" y="667725"/>
                  <a:pt x="4349752" y="968013"/>
                </a:cubicBezTo>
                <a:cubicBezTo>
                  <a:pt x="4349752" y="2169164"/>
                  <a:pt x="3376027" y="3142889"/>
                  <a:pt x="2174876" y="3142889"/>
                </a:cubicBezTo>
                <a:cubicBezTo>
                  <a:pt x="973725" y="3142889"/>
                  <a:pt x="0" y="2169164"/>
                  <a:pt x="0" y="968013"/>
                </a:cubicBezTo>
                <a:cubicBezTo>
                  <a:pt x="0" y="667725"/>
                  <a:pt x="60858" y="381652"/>
                  <a:pt x="170913" y="12145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8DEA6A1-FC5C-4E6E-BBBF-7E472949B3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3759" y="1421356"/>
            <a:ext cx="4538241" cy="5436644"/>
          </a:xfrm>
          <a:custGeom>
            <a:avLst/>
            <a:gdLst>
              <a:gd name="connsiteX0" fmla="*/ 3084645 w 4538241"/>
              <a:gd name="connsiteY0" fmla="*/ 0 h 5436644"/>
              <a:gd name="connsiteX1" fmla="*/ 4285328 w 4538241"/>
              <a:gd name="connsiteY1" fmla="*/ 242407 h 5436644"/>
              <a:gd name="connsiteX2" fmla="*/ 4538241 w 4538241"/>
              <a:gd name="connsiteY2" fmla="*/ 364242 h 5436644"/>
              <a:gd name="connsiteX3" fmla="*/ 4538241 w 4538241"/>
              <a:gd name="connsiteY3" fmla="*/ 5436644 h 5436644"/>
              <a:gd name="connsiteX4" fmla="*/ 1091428 w 4538241"/>
              <a:gd name="connsiteY4" fmla="*/ 5436644 h 5436644"/>
              <a:gd name="connsiteX5" fmla="*/ 903472 w 4538241"/>
              <a:gd name="connsiteY5" fmla="*/ 5265818 h 5436644"/>
              <a:gd name="connsiteX6" fmla="*/ 0 w 4538241"/>
              <a:gd name="connsiteY6" fmla="*/ 3084645 h 5436644"/>
              <a:gd name="connsiteX7" fmla="*/ 3084645 w 4538241"/>
              <a:gd name="connsiteY7" fmla="*/ 0 h 5436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38241" h="5436644">
                <a:moveTo>
                  <a:pt x="3084645" y="0"/>
                </a:moveTo>
                <a:cubicBezTo>
                  <a:pt x="3510546" y="0"/>
                  <a:pt x="3916286" y="86315"/>
                  <a:pt x="4285328" y="242407"/>
                </a:cubicBezTo>
                <a:lnTo>
                  <a:pt x="4538241" y="364242"/>
                </a:lnTo>
                <a:lnTo>
                  <a:pt x="4538241" y="5436644"/>
                </a:lnTo>
                <a:lnTo>
                  <a:pt x="1091428" y="5436644"/>
                </a:lnTo>
                <a:lnTo>
                  <a:pt x="903472" y="5265818"/>
                </a:lnTo>
                <a:cubicBezTo>
                  <a:pt x="345261" y="4707608"/>
                  <a:pt x="0" y="3936446"/>
                  <a:pt x="0" y="3084645"/>
                </a:cubicBezTo>
                <a:cubicBezTo>
                  <a:pt x="0" y="1381043"/>
                  <a:pt x="1381043" y="0"/>
                  <a:pt x="3084645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6AAAC3B-1954-46B7-BBAC-27DFF5B529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9395" y="0"/>
            <a:ext cx="4023360" cy="2980240"/>
          </a:xfrm>
          <a:custGeom>
            <a:avLst/>
            <a:gdLst>
              <a:gd name="connsiteX0" fmla="*/ 248676 w 4023360"/>
              <a:gd name="connsiteY0" fmla="*/ 0 h 2980240"/>
              <a:gd name="connsiteX1" fmla="*/ 3774684 w 4023360"/>
              <a:gd name="connsiteY1" fmla="*/ 0 h 2980240"/>
              <a:gd name="connsiteX2" fmla="*/ 3780561 w 4023360"/>
              <a:gd name="connsiteY2" fmla="*/ 9674 h 2980240"/>
              <a:gd name="connsiteX3" fmla="*/ 4023360 w 4023360"/>
              <a:gd name="connsiteY3" fmla="*/ 968560 h 2980240"/>
              <a:gd name="connsiteX4" fmla="*/ 2011680 w 4023360"/>
              <a:gd name="connsiteY4" fmla="*/ 2980240 h 2980240"/>
              <a:gd name="connsiteX5" fmla="*/ 0 w 4023360"/>
              <a:gd name="connsiteY5" fmla="*/ 968560 h 2980240"/>
              <a:gd name="connsiteX6" fmla="*/ 242799 w 4023360"/>
              <a:gd name="connsiteY6" fmla="*/ 9674 h 298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23360" h="2980240">
                <a:moveTo>
                  <a:pt x="248676" y="0"/>
                </a:moveTo>
                <a:lnTo>
                  <a:pt x="3774684" y="0"/>
                </a:lnTo>
                <a:lnTo>
                  <a:pt x="3780561" y="9674"/>
                </a:lnTo>
                <a:cubicBezTo>
                  <a:pt x="3935405" y="294716"/>
                  <a:pt x="4023360" y="621366"/>
                  <a:pt x="4023360" y="968560"/>
                </a:cubicBezTo>
                <a:cubicBezTo>
                  <a:pt x="4023360" y="2079580"/>
                  <a:pt x="3122700" y="2980240"/>
                  <a:pt x="2011680" y="2980240"/>
                </a:cubicBezTo>
                <a:cubicBezTo>
                  <a:pt x="900660" y="2980240"/>
                  <a:pt x="0" y="2079580"/>
                  <a:pt x="0" y="968560"/>
                </a:cubicBezTo>
                <a:cubicBezTo>
                  <a:pt x="0" y="621366"/>
                  <a:pt x="87955" y="294716"/>
                  <a:pt x="242799" y="967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5AD6500-BB62-4AAC-9D2F-C10DDC90C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16897" y="1584494"/>
            <a:ext cx="4375105" cy="5273507"/>
          </a:xfrm>
          <a:custGeom>
            <a:avLst/>
            <a:gdLst>
              <a:gd name="connsiteX0" fmla="*/ 2921508 w 4375105"/>
              <a:gd name="connsiteY0" fmla="*/ 0 h 5273507"/>
              <a:gd name="connsiteX1" fmla="*/ 4314072 w 4375105"/>
              <a:gd name="connsiteY1" fmla="*/ 352611 h 5273507"/>
              <a:gd name="connsiteX2" fmla="*/ 4375105 w 4375105"/>
              <a:gd name="connsiteY2" fmla="*/ 389689 h 5273507"/>
              <a:gd name="connsiteX3" fmla="*/ 4375105 w 4375105"/>
              <a:gd name="connsiteY3" fmla="*/ 5273507 h 5273507"/>
              <a:gd name="connsiteX4" fmla="*/ 1193705 w 4375105"/>
              <a:gd name="connsiteY4" fmla="*/ 5273507 h 5273507"/>
              <a:gd name="connsiteX5" fmla="*/ 1063158 w 4375105"/>
              <a:gd name="connsiteY5" fmla="*/ 5175886 h 5273507"/>
              <a:gd name="connsiteX6" fmla="*/ 0 w 4375105"/>
              <a:gd name="connsiteY6" fmla="*/ 2921508 h 5273507"/>
              <a:gd name="connsiteX7" fmla="*/ 2921508 w 4375105"/>
              <a:gd name="connsiteY7" fmla="*/ 0 h 5273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75105" h="5273507">
                <a:moveTo>
                  <a:pt x="2921508" y="0"/>
                </a:moveTo>
                <a:cubicBezTo>
                  <a:pt x="3425728" y="0"/>
                  <a:pt x="3900114" y="127735"/>
                  <a:pt x="4314072" y="352611"/>
                </a:cubicBezTo>
                <a:lnTo>
                  <a:pt x="4375105" y="389689"/>
                </a:lnTo>
                <a:lnTo>
                  <a:pt x="4375105" y="5273507"/>
                </a:lnTo>
                <a:lnTo>
                  <a:pt x="1193705" y="5273507"/>
                </a:lnTo>
                <a:lnTo>
                  <a:pt x="1063158" y="5175886"/>
                </a:lnTo>
                <a:cubicBezTo>
                  <a:pt x="413861" y="4640038"/>
                  <a:pt x="0" y="3829104"/>
                  <a:pt x="0" y="2921508"/>
                </a:cubicBezTo>
                <a:cubicBezTo>
                  <a:pt x="0" y="1308004"/>
                  <a:pt x="1308004" y="0"/>
                  <a:pt x="292150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E23CE45B-F5E0-7941-4370-951192CF0793}"/>
              </a:ext>
            </a:extLst>
          </p:cNvPr>
          <p:cNvSpPr txBox="1"/>
          <p:nvPr/>
        </p:nvSpPr>
        <p:spPr>
          <a:xfrm>
            <a:off x="8386139" y="3143438"/>
            <a:ext cx="3474621" cy="27804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i="1" dirty="0"/>
              <a:t>Wat </a:t>
            </a:r>
            <a:r>
              <a:rPr lang="en-US" sz="2400" i="1" dirty="0" err="1"/>
              <a:t>maakt</a:t>
            </a:r>
            <a:r>
              <a:rPr lang="en-US" sz="2400" i="1" dirty="0"/>
              <a:t> </a:t>
            </a:r>
            <a:r>
              <a:rPr lang="en-US" sz="2400" i="1" dirty="0" err="1"/>
              <a:t>iets</a:t>
            </a:r>
            <a:r>
              <a:rPr lang="en-US" sz="2400" i="1" dirty="0"/>
              <a:t> 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i="1" dirty="0"/>
              <a:t>tot </a:t>
            </a:r>
            <a:r>
              <a:rPr lang="en-US" sz="2400" i="1" dirty="0" err="1"/>
              <a:t>een</a:t>
            </a:r>
            <a:r>
              <a:rPr lang="en-US" sz="2400" i="1" dirty="0"/>
              <a:t> </a:t>
            </a:r>
            <a:r>
              <a:rPr lang="en-US" sz="2400" i="1" dirty="0" err="1"/>
              <a:t>mooie</a:t>
            </a:r>
            <a:r>
              <a:rPr lang="en-US" sz="2400" i="1" dirty="0"/>
              <a:t> </a:t>
            </a:r>
            <a:r>
              <a:rPr lang="en-US" sz="2400" i="1" dirty="0" err="1"/>
              <a:t>foto</a:t>
            </a:r>
            <a:r>
              <a:rPr lang="en-US" sz="2400" i="1" dirty="0"/>
              <a:t>?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5D363185-EFA3-4925-59E4-2FEF6C0E72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0412" y="501576"/>
            <a:ext cx="3523278" cy="1189571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9271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  <a:alpha val="12709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Afbeelding met muur, kunst, kleding, Kunstgalerie&#10;&#10;Automatisch gegenereerde beschrijving">
            <a:extLst>
              <a:ext uri="{FF2B5EF4-FFF2-40B4-BE49-F238E27FC236}">
                <a16:creationId xmlns:a16="http://schemas.microsoft.com/office/drawing/2014/main" id="{31A72555-A4A8-953E-14D8-19B6BFACBD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22"/>
          <a:stretch/>
        </p:blipFill>
        <p:spPr>
          <a:xfrm>
            <a:off x="6961239" y="3638389"/>
            <a:ext cx="4924655" cy="28006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ABF3A4F-2D2F-E2F7-E557-0FFAF0F2D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Mooie foto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F6BE8F9-DEEE-5FDB-DFD8-8FF6630784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91684" cy="181276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nl-NL" dirty="0"/>
              <a:t>Mooi = geen eigenschap van iets, subjectief begrip.</a:t>
            </a:r>
          </a:p>
          <a:p>
            <a:pPr lvl="1"/>
            <a:r>
              <a:rPr lang="nl-NL" dirty="0"/>
              <a:t>Tijdsafhankelijk (Rubens vrouwen – sportgirls) en plaats afhankelijk.</a:t>
            </a:r>
          </a:p>
          <a:p>
            <a:r>
              <a:rPr lang="nl-NL" dirty="0"/>
              <a:t>Mooi (woordenboek)  = aangenaam om te zien, roept emotie op </a:t>
            </a:r>
          </a:p>
          <a:p>
            <a:pPr lvl="1"/>
            <a:r>
              <a:rPr lang="nl-NL" dirty="0"/>
              <a:t>Ontroering, verbazing/verrassing, medelijden, fantasie, vertelt een verhaal.</a:t>
            </a:r>
          </a:p>
          <a:p>
            <a:pPr lvl="1"/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A8078DB-09CC-4B25-4AD9-6B2248FCB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F474E-D342-450C-91A0-5767D943EF96}" type="slidenum">
              <a:rPr lang="nl-NL" smtClean="0"/>
              <a:t>2</a:t>
            </a:fld>
            <a:endParaRPr lang="nl-NL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C6D371B8-3B8F-7696-EEF9-B55FB55FB137}"/>
              </a:ext>
            </a:extLst>
          </p:cNvPr>
          <p:cNvSpPr txBox="1"/>
          <p:nvPr/>
        </p:nvSpPr>
        <p:spPr>
          <a:xfrm>
            <a:off x="838200" y="3641552"/>
            <a:ext cx="6123039" cy="23278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nl-NL" dirty="0"/>
              <a:t>Mooi heeft relatie met harmonie, </a:t>
            </a:r>
          </a:p>
          <a:p>
            <a:pPr lvl="1"/>
            <a:r>
              <a:rPr lang="nl-NL" dirty="0"/>
              <a:t>Juiste proporties, ordening.</a:t>
            </a:r>
          </a:p>
          <a:p>
            <a:pPr lvl="2"/>
            <a:r>
              <a:rPr lang="nl-NL" dirty="0"/>
              <a:t>Daarom worden architectuurfoto’s vaak mooi gevonden.</a:t>
            </a:r>
          </a:p>
          <a:p>
            <a:pPr lvl="1"/>
            <a:r>
              <a:rPr lang="nl-NL" dirty="0"/>
              <a:t>Daarvoor zijn er technische richtlijnen in de (fotografie-)kunst.</a:t>
            </a:r>
          </a:p>
        </p:txBody>
      </p:sp>
    </p:spTree>
    <p:extLst>
      <p:ext uri="{BB962C8B-B14F-4D97-AF65-F5344CB8AC3E}">
        <p14:creationId xmlns:p14="http://schemas.microsoft.com/office/powerpoint/2010/main" val="3236009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  <a:alpha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A89B80-3CC0-10C6-CE8E-CBD8A1393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Lelijk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840ED52-AFEC-83E7-EA7A-848A027BD6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595689"/>
          </a:xfrm>
        </p:spPr>
        <p:txBody>
          <a:bodyPr/>
          <a:lstStyle/>
          <a:p>
            <a:r>
              <a:rPr lang="nl-NL" dirty="0"/>
              <a:t>Geen eigenschap, maar subjectief begrip</a:t>
            </a:r>
          </a:p>
          <a:p>
            <a:r>
              <a:rPr lang="nl-NL" dirty="0"/>
              <a:t>Definitie: onprettig om naar te kijken, tekort aan schoonheid.</a:t>
            </a:r>
          </a:p>
          <a:p>
            <a:r>
              <a:rPr lang="nl-NL" dirty="0"/>
              <a:t>Roept dus net als mooi, een emotie op (weerzin, afschuw, ….)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51F10B4-2A2C-7E24-BEBF-359FCD955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F474E-D342-450C-91A0-5767D943EF96}" type="slidenum">
              <a:rPr lang="nl-NL" smtClean="0"/>
              <a:t>3</a:t>
            </a:fld>
            <a:endParaRPr lang="nl-NL"/>
          </a:p>
        </p:txBody>
      </p:sp>
      <p:pic>
        <p:nvPicPr>
          <p:cNvPr id="6" name="Afbeelding 5" descr="Afbeelding met voertuig, Landvoertuig, transport, buitenshuis&#10;&#10;Automatisch gegenereerde beschrijving">
            <a:extLst>
              <a:ext uri="{FF2B5EF4-FFF2-40B4-BE49-F238E27FC236}">
                <a16:creationId xmlns:a16="http://schemas.microsoft.com/office/drawing/2014/main" id="{23292B14-7EA7-6DEB-1E21-0C9976991C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227" y="3417022"/>
            <a:ext cx="4820488" cy="321365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D465F482-90DB-F766-6255-F346A5171F99}"/>
              </a:ext>
            </a:extLst>
          </p:cNvPr>
          <p:cNvSpPr txBox="1"/>
          <p:nvPr/>
        </p:nvSpPr>
        <p:spPr>
          <a:xfrm>
            <a:off x="2743201" y="4253562"/>
            <a:ext cx="4434348" cy="16344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nl-NL" sz="2800" dirty="0"/>
              <a:t>Je kunt ook in lelijke dingen schoonheid zien. De schoonheid van imperfectie (= </a:t>
            </a:r>
            <a:r>
              <a:rPr lang="nl-NL" sz="2800" dirty="0" err="1"/>
              <a:t>wabi</a:t>
            </a:r>
            <a:r>
              <a:rPr lang="nl-NL" sz="2800" dirty="0"/>
              <a:t> </a:t>
            </a:r>
            <a:r>
              <a:rPr lang="nl-NL" sz="2800" dirty="0" err="1"/>
              <a:t>sabi</a:t>
            </a:r>
            <a:r>
              <a:rPr lang="nl-NL" sz="2800" dirty="0"/>
              <a:t>).</a:t>
            </a:r>
          </a:p>
        </p:txBody>
      </p:sp>
      <p:pic>
        <p:nvPicPr>
          <p:cNvPr id="10" name="Afbeelding 9" descr="Afbeelding met muur, gebouw, badkamer, overdekt&#10;&#10;Automatisch gegenereerde beschrijving">
            <a:extLst>
              <a:ext uri="{FF2B5EF4-FFF2-40B4-BE49-F238E27FC236}">
                <a16:creationId xmlns:a16="http://schemas.microsoft.com/office/drawing/2014/main" id="{1024C31D-2303-C7E0-0B26-30613704C3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36" y="3436687"/>
            <a:ext cx="2129329" cy="31939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31489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  <a:alpha val="1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187707-934B-6365-2B21-B3F076E88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Technieken mooie – interessante foto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54D8EB3-7306-3E8D-0B8A-FAD40B5A3B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Op de juiste plek scherp</a:t>
            </a:r>
          </a:p>
          <a:p>
            <a:r>
              <a:rPr lang="nl-NL" dirty="0"/>
              <a:t>Juiste scherptediepte</a:t>
            </a:r>
          </a:p>
          <a:p>
            <a:r>
              <a:rPr lang="nl-NL" dirty="0"/>
              <a:t>Perspectief (lijnen)</a:t>
            </a:r>
          </a:p>
          <a:p>
            <a:r>
              <a:rPr lang="nl-NL" dirty="0"/>
              <a:t>Regel van derden (of bewust afwijken)</a:t>
            </a:r>
          </a:p>
          <a:p>
            <a:r>
              <a:rPr lang="nl-NL" dirty="0"/>
              <a:t>Kleurgebruik</a:t>
            </a:r>
          </a:p>
          <a:p>
            <a:r>
              <a:rPr lang="nl-NL" dirty="0"/>
              <a:t>Textuurgebruik</a:t>
            </a:r>
          </a:p>
          <a:p>
            <a:r>
              <a:rPr lang="nl-NL" dirty="0"/>
              <a:t>Juist gebruik brandpuntsafstand</a:t>
            </a:r>
          </a:p>
          <a:p>
            <a:r>
              <a:rPr lang="nl-NL" dirty="0"/>
              <a:t>… </a:t>
            </a:r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03DA038-5546-652B-0192-0AF11D81E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F474E-D342-450C-91A0-5767D943EF96}" type="slidenum">
              <a:rPr lang="nl-NL" smtClean="0"/>
              <a:t>4</a:t>
            </a:fld>
            <a:endParaRPr lang="nl-NL"/>
          </a:p>
        </p:txBody>
      </p:sp>
      <p:pic>
        <p:nvPicPr>
          <p:cNvPr id="8" name="Afbeelding 7" descr="Afbeelding met buitenshuis, landschap, bos, natuur&#10;&#10;Automatisch gegenereerde beschrijving">
            <a:extLst>
              <a:ext uri="{FF2B5EF4-FFF2-40B4-BE49-F238E27FC236}">
                <a16:creationId xmlns:a16="http://schemas.microsoft.com/office/drawing/2014/main" id="{23795F3E-3C36-9AFD-5036-37AF99EA2F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070" y="1304515"/>
            <a:ext cx="4860202" cy="32389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90878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  <a:alpha val="8168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798587-91E5-986D-3C7B-4ECD39DC4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Conclusie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9975F92-9C5E-C5C8-368C-CE352202D3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Mooi = aangenaam om te zien </a:t>
            </a:r>
          </a:p>
          <a:p>
            <a:r>
              <a:rPr lang="nl-NL" dirty="0"/>
              <a:t>Lelijk =  niet aangenaam om te zien (als afgebeeld element)</a:t>
            </a:r>
          </a:p>
          <a:p>
            <a:r>
              <a:rPr lang="nl-NL" dirty="0"/>
              <a:t>Iets is over het algemeen aangenaam om te zien als de regelen der kunst zijn toegepast (harmonie). Fotografische vaardigheden </a:t>
            </a:r>
          </a:p>
          <a:p>
            <a:r>
              <a:rPr lang="nl-NL" dirty="0"/>
              <a:t>Mooie foto voldoet aan de regelen der kunst, roept een emotie op</a:t>
            </a:r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DD4B3E6-68D5-3D33-32B2-912C78C8C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F474E-D342-450C-91A0-5767D943EF96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12549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7BDFED6-6E33-4606-AFE2-886ADB1C0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Afbeelding 4" descr="Afbeelding met Camera's en lenzen, cameralens, persoon, gebouw&#10;&#10;Automatisch gegenereerde beschrijving">
            <a:extLst>
              <a:ext uri="{FF2B5EF4-FFF2-40B4-BE49-F238E27FC236}">
                <a16:creationId xmlns:a16="http://schemas.microsoft.com/office/drawing/2014/main" id="{D24DCA8B-0E1D-E9DB-D3BC-523D4EAD1E5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0" r="-1" b="6016"/>
          <a:stretch/>
        </p:blipFill>
        <p:spPr>
          <a:xfrm>
            <a:off x="4547937" y="-5"/>
            <a:ext cx="7644062" cy="3681406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8123400B-1058-88D3-D7A6-4F037CACFB3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1" r="7113" b="-1"/>
          <a:stretch/>
        </p:blipFill>
        <p:spPr bwMode="auto">
          <a:xfrm>
            <a:off x="4547938" y="3681409"/>
            <a:ext cx="7644062" cy="3176595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90DEF05-784E-4B61-89E4-04C4ECF4E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6000">
                <a:schemeClr val="tx1">
                  <a:lumMod val="95000"/>
                  <a:lumOff val="5000"/>
                </a:schemeClr>
              </a:gs>
              <a:gs pos="81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FD4C9CD9-4ADE-FC2F-3816-D08D5A9CD3F8}"/>
              </a:ext>
            </a:extLst>
          </p:cNvPr>
          <p:cNvSpPr txBox="1"/>
          <p:nvPr/>
        </p:nvSpPr>
        <p:spPr>
          <a:xfrm>
            <a:off x="838200" y="1115219"/>
            <a:ext cx="5395912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0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Wees geïnspireerd!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41BAEC7-F7B0-4224-8B18-8F74B7D87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3681408"/>
            <a:ext cx="113537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hthoek 5">
            <a:extLst>
              <a:ext uri="{FF2B5EF4-FFF2-40B4-BE49-F238E27FC236}">
                <a16:creationId xmlns:a16="http://schemas.microsoft.com/office/drawing/2014/main" id="{5EF1B205-03FE-0A46-3707-462D953AE4C4}"/>
              </a:ext>
            </a:extLst>
          </p:cNvPr>
          <p:cNvSpPr/>
          <p:nvPr/>
        </p:nvSpPr>
        <p:spPr>
          <a:xfrm rot="20506608">
            <a:off x="1086273" y="4512537"/>
            <a:ext cx="211095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nl-NL" sz="5400" b="1" dirty="0">
                <a:ln/>
                <a:solidFill>
                  <a:schemeClr val="accent3"/>
                </a:solidFill>
              </a:rPr>
              <a:t>Dank!</a:t>
            </a:r>
          </a:p>
        </p:txBody>
      </p:sp>
    </p:spTree>
    <p:extLst>
      <p:ext uri="{BB962C8B-B14F-4D97-AF65-F5344CB8AC3E}">
        <p14:creationId xmlns:p14="http://schemas.microsoft.com/office/powerpoint/2010/main" val="271356802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b305c701-aac3-4ab0-82a7-ea8d9d1848a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C4FA410780B34CBA95D320DB80C13B" ma:contentTypeVersion="15" ma:contentTypeDescription="Een nieuw document maken." ma:contentTypeScope="" ma:versionID="0ad99462add4d8b01cf5913626f8f0d2">
  <xsd:schema xmlns:xsd="http://www.w3.org/2001/XMLSchema" xmlns:xs="http://www.w3.org/2001/XMLSchema" xmlns:p="http://schemas.microsoft.com/office/2006/metadata/properties" xmlns:ns3="b305c701-aac3-4ab0-82a7-ea8d9d1848aa" xmlns:ns4="80d74f40-f982-4a3c-86ec-e261dcd87b08" targetNamespace="http://schemas.microsoft.com/office/2006/metadata/properties" ma:root="true" ma:fieldsID="0cee6afe4fc654d30caee9b779fcf9fb" ns3:_="" ns4:_="">
    <xsd:import namespace="b305c701-aac3-4ab0-82a7-ea8d9d1848aa"/>
    <xsd:import namespace="80d74f40-f982-4a3c-86ec-e261dcd87b0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_activity" minOccurs="0"/>
                <xsd:element ref="ns3:MediaServiceObjectDetectorVersion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05c701-aac3-4ab0-82a7-ea8d9d1848a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_activity" ma:index="17" nillable="true" ma:displayName="_activity" ma:hidden="true" ma:internalName="_activity">
      <xsd:simpleType>
        <xsd:restriction base="dms:Note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d74f40-f982-4a3c-86ec-e261dcd87b08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1" nillable="true" ma:displayName="Hint-hash delen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A045A35-6EBA-4EED-8C98-64462A96C816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b305c701-aac3-4ab0-82a7-ea8d9d1848aa"/>
    <ds:schemaRef ds:uri="http://www.w3.org/XML/1998/namespace"/>
    <ds:schemaRef ds:uri="http://purl.org/dc/terms/"/>
    <ds:schemaRef ds:uri="80d74f40-f982-4a3c-86ec-e261dcd87b08"/>
    <ds:schemaRef ds:uri="http://schemas.openxmlformats.org/package/2006/metadata/core-properties"/>
    <ds:schemaRef ds:uri="http://purl.org/dc/elements/1.1/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ED6EC65F-28BF-4475-BD76-DE57ADD0BAA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79C29FD-985B-4122-9C23-097D47DA525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305c701-aac3-4ab0-82a7-ea8d9d1848aa"/>
    <ds:schemaRef ds:uri="80d74f40-f982-4a3c-86ec-e261dcd87b0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2453</TotalTime>
  <Words>239</Words>
  <Application>Microsoft Macintosh PowerPoint</Application>
  <PresentationFormat>Breedbeeld</PresentationFormat>
  <Paragraphs>38</Paragraphs>
  <Slides>6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1" baseType="lpstr">
      <vt:lpstr>Aptos</vt:lpstr>
      <vt:lpstr>Aptos Display</vt:lpstr>
      <vt:lpstr>Arial</vt:lpstr>
      <vt:lpstr>Calibri</vt:lpstr>
      <vt:lpstr>Kantoorthema</vt:lpstr>
      <vt:lpstr>Een mooie foto van iets lelijks.</vt:lpstr>
      <vt:lpstr>Mooie foto</vt:lpstr>
      <vt:lpstr>Lelijk</vt:lpstr>
      <vt:lpstr>Technieken mooie – interessante foto</vt:lpstr>
      <vt:lpstr>Conclusie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‘s Werelds duurste foto’s.</dc:title>
  <dc:creator>Leo van Breukelen</dc:creator>
  <cp:lastModifiedBy>Jan ten Kate</cp:lastModifiedBy>
  <cp:revision>18</cp:revision>
  <dcterms:created xsi:type="dcterms:W3CDTF">2024-03-30T19:25:38Z</dcterms:created>
  <dcterms:modified xsi:type="dcterms:W3CDTF">2024-09-08T11:24:22Z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0x010100CEC4FA410780B34CBA95D320DB80C13B</vt:lpwstr>
  </property>
</Properties>
</file>